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10287000" cx="18288000"/>
  <p:notesSz cx="6858000" cy="9144000"/>
  <p:embeddedFontLst>
    <p:embeddedFont>
      <p:font typeface="Raleway"/>
      <p:bold r:id="rId14"/>
      <p:boldItalic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16" roundtripDataSignature="AMtx7mjwvga6Sz3zGmKLzuxisYa+iDfux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aleway-boldItalic.fntdata"/><Relationship Id="rId14" Type="http://schemas.openxmlformats.org/officeDocument/2006/relationships/font" Target="fonts/Raleway-bold.fntdata"/><Relationship Id="rId16"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3954bbad0eb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g3954bbad0eb_0_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8"/>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9"/>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9"/>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10"/>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0"/>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12"/>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2"/>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3"/>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13"/>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4"/>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14"/>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14"/>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14"/>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6"/>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6"/>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16"/>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7"/>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7"/>
          <p:cNvSpPr/>
          <p:nvPr>
            <p:ph idx="2" type="pic"/>
          </p:nvPr>
        </p:nvSpPr>
        <p:spPr>
          <a:xfrm>
            <a:off x="1792288" y="612775"/>
            <a:ext cx="5486400" cy="4114800"/>
          </a:xfrm>
          <a:prstGeom prst="rect">
            <a:avLst/>
          </a:prstGeom>
          <a:noFill/>
          <a:ln>
            <a:noFill/>
          </a:ln>
        </p:spPr>
      </p:sp>
      <p:sp>
        <p:nvSpPr>
          <p:cNvPr id="64" name="Google Shape;64;p17"/>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hyperlink" Target="https://drive.google.com/file/d/1Lw7Ov-MlYauYFbZ4BbIMxCGGdmRKm7lA/view"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2.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grpSp>
        <p:nvGrpSpPr>
          <p:cNvPr id="84" name="Google Shape;84;p1"/>
          <p:cNvGrpSpPr/>
          <p:nvPr/>
        </p:nvGrpSpPr>
        <p:grpSpPr>
          <a:xfrm>
            <a:off x="0" y="-144661"/>
            <a:ext cx="18288000" cy="5288161"/>
            <a:chOff x="0" y="-38100"/>
            <a:chExt cx="4816593" cy="1392767"/>
          </a:xfrm>
        </p:grpSpPr>
        <p:sp>
          <p:nvSpPr>
            <p:cNvPr id="85" name="Google Shape;85;p1"/>
            <p:cNvSpPr/>
            <p:nvPr/>
          </p:nvSpPr>
          <p:spPr>
            <a:xfrm>
              <a:off x="0" y="0"/>
              <a:ext cx="4816592" cy="1354667"/>
            </a:xfrm>
            <a:custGeom>
              <a:rect b="b" l="l" r="r" t="t"/>
              <a:pathLst>
                <a:path extrusionOk="0" h="1354667" w="4816592">
                  <a:moveTo>
                    <a:pt x="0" y="0"/>
                  </a:moveTo>
                  <a:lnTo>
                    <a:pt x="4816592" y="0"/>
                  </a:lnTo>
                  <a:lnTo>
                    <a:pt x="4816592" y="1354667"/>
                  </a:lnTo>
                  <a:lnTo>
                    <a:pt x="0" y="1354667"/>
                  </a:lnTo>
                  <a:close/>
                </a:path>
              </a:pathLst>
            </a:custGeom>
            <a:solidFill>
              <a:srgbClr val="BBD8D8"/>
            </a:solidFill>
            <a:ln>
              <a:noFill/>
            </a:ln>
          </p:spPr>
        </p:sp>
        <p:sp>
          <p:nvSpPr>
            <p:cNvPr id="86" name="Google Shape;86;p1"/>
            <p:cNvSpPr txBox="1"/>
            <p:nvPr/>
          </p:nvSpPr>
          <p:spPr>
            <a:xfrm>
              <a:off x="0" y="-38100"/>
              <a:ext cx="4816593" cy="1392767"/>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87" name="Google Shape;87;p1"/>
          <p:cNvGrpSpPr/>
          <p:nvPr/>
        </p:nvGrpSpPr>
        <p:grpSpPr>
          <a:xfrm>
            <a:off x="2795273" y="2053224"/>
            <a:ext cx="12834956" cy="6180554"/>
            <a:chOff x="-13" y="-85745"/>
            <a:chExt cx="3380400" cy="1627800"/>
          </a:xfrm>
        </p:grpSpPr>
        <p:sp>
          <p:nvSpPr>
            <p:cNvPr id="88" name="Google Shape;88;p1"/>
            <p:cNvSpPr/>
            <p:nvPr/>
          </p:nvSpPr>
          <p:spPr>
            <a:xfrm>
              <a:off x="0" y="0"/>
              <a:ext cx="3380372" cy="1456310"/>
            </a:xfrm>
            <a:custGeom>
              <a:rect b="b" l="l" r="r" t="t"/>
              <a:pathLst>
                <a:path extrusionOk="0" h="1456310" w="3380372">
                  <a:moveTo>
                    <a:pt x="0" y="0"/>
                  </a:moveTo>
                  <a:lnTo>
                    <a:pt x="3380372" y="0"/>
                  </a:lnTo>
                  <a:lnTo>
                    <a:pt x="3380372" y="1456310"/>
                  </a:lnTo>
                  <a:lnTo>
                    <a:pt x="0" y="1456310"/>
                  </a:lnTo>
                  <a:close/>
                </a:path>
              </a:pathLst>
            </a:custGeom>
            <a:solidFill>
              <a:srgbClr val="000000">
                <a:alpha val="0"/>
              </a:srgbClr>
            </a:solidFill>
            <a:ln cap="sq" cmpd="sng" w="85725">
              <a:solidFill>
                <a:srgbClr val="000000"/>
              </a:solidFill>
              <a:prstDash val="solid"/>
              <a:miter lim="8000"/>
              <a:headEnd len="sm" w="sm" type="none"/>
              <a:tailEnd len="sm" w="sm" type="none"/>
            </a:ln>
          </p:spPr>
        </p:sp>
        <p:sp>
          <p:nvSpPr>
            <p:cNvPr id="89" name="Google Shape;89;p1"/>
            <p:cNvSpPr txBox="1"/>
            <p:nvPr/>
          </p:nvSpPr>
          <p:spPr>
            <a:xfrm>
              <a:off x="-13" y="-85745"/>
              <a:ext cx="3380400" cy="1627800"/>
            </a:xfrm>
            <a:prstGeom prst="rect">
              <a:avLst/>
            </a:prstGeom>
            <a:noFill/>
            <a:ln>
              <a:noFill/>
            </a:ln>
          </p:spPr>
          <p:txBody>
            <a:bodyPr anchorCtr="0" anchor="ctr" bIns="50800" lIns="50800" spcFirstLastPara="1" rIns="50800" wrap="square" tIns="50800">
              <a:noAutofit/>
            </a:bodyPr>
            <a:lstStyle/>
            <a:p>
              <a:pPr indent="0" lvl="0" marL="0" marR="0" rtl="0" algn="ctr">
                <a:lnSpc>
                  <a:spcPct val="139988"/>
                </a:lnSpc>
                <a:spcBef>
                  <a:spcPts val="0"/>
                </a:spcBef>
                <a:spcAft>
                  <a:spcPts val="0"/>
                </a:spcAft>
                <a:buNone/>
              </a:pPr>
              <a:r>
                <a:rPr b="1" i="0" lang="en-US" sz="9000" u="none" cap="none" strike="noStrike">
                  <a:solidFill>
                    <a:srgbClr val="000000"/>
                  </a:solidFill>
                  <a:latin typeface="Raleway"/>
                  <a:ea typeface="Raleway"/>
                  <a:cs typeface="Raleway"/>
                  <a:sym typeface="Raleway"/>
                </a:rPr>
                <a:t>SKILLSUSA RESUME TEMPLATE WALKTHROUGH</a:t>
              </a:r>
              <a:endParaRPr/>
            </a:p>
          </p:txBody>
        </p:sp>
      </p:grpSp>
      <p:sp>
        <p:nvSpPr>
          <p:cNvPr id="90" name="Google Shape;90;p1"/>
          <p:cNvSpPr/>
          <p:nvPr/>
        </p:nvSpPr>
        <p:spPr>
          <a:xfrm>
            <a:off x="13322678" y="6778816"/>
            <a:ext cx="5315654" cy="3843388"/>
          </a:xfrm>
          <a:custGeom>
            <a:rect b="b" l="l" r="r" t="t"/>
            <a:pathLst>
              <a:path extrusionOk="0" h="3843388" w="5315654">
                <a:moveTo>
                  <a:pt x="0" y="0"/>
                </a:moveTo>
                <a:lnTo>
                  <a:pt x="5315653" y="0"/>
                </a:lnTo>
                <a:lnTo>
                  <a:pt x="5315653" y="3843388"/>
                </a:lnTo>
                <a:lnTo>
                  <a:pt x="0" y="3843388"/>
                </a:lnTo>
                <a:lnTo>
                  <a:pt x="0" y="0"/>
                </a:lnTo>
                <a:close/>
              </a:path>
            </a:pathLst>
          </a:custGeom>
          <a:blipFill rotWithShape="1">
            <a:blip r:embed="rId3">
              <a:alphaModFix/>
            </a:blip>
            <a:stretch>
              <a:fillRect b="0" l="0" r="0" t="0"/>
            </a:stretch>
          </a:blipFill>
          <a:ln>
            <a:noFill/>
          </a:ln>
        </p:spPr>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BD8D8"/>
        </a:solidFill>
      </p:bgPr>
    </p:bg>
    <p:spTree>
      <p:nvGrpSpPr>
        <p:cNvPr id="94" name="Shape 94"/>
        <p:cNvGrpSpPr/>
        <p:nvPr/>
      </p:nvGrpSpPr>
      <p:grpSpPr>
        <a:xfrm>
          <a:off x="0" y="0"/>
          <a:ext cx="0" cy="0"/>
          <a:chOff x="0" y="0"/>
          <a:chExt cx="0" cy="0"/>
        </a:xfrm>
      </p:grpSpPr>
      <p:sp>
        <p:nvSpPr>
          <p:cNvPr id="95" name="Google Shape;95;p2"/>
          <p:cNvSpPr/>
          <p:nvPr/>
        </p:nvSpPr>
        <p:spPr>
          <a:xfrm>
            <a:off x="0" y="0"/>
            <a:ext cx="8296215" cy="10282809"/>
          </a:xfrm>
          <a:custGeom>
            <a:rect b="b" l="l" r="r" t="t"/>
            <a:pathLst>
              <a:path extrusionOk="0" h="3479800" w="2424022">
                <a:moveTo>
                  <a:pt x="0" y="0"/>
                </a:moveTo>
                <a:lnTo>
                  <a:pt x="2424022" y="0"/>
                </a:lnTo>
                <a:lnTo>
                  <a:pt x="2424022" y="3479800"/>
                </a:lnTo>
                <a:lnTo>
                  <a:pt x="0" y="3479800"/>
                </a:lnTo>
                <a:close/>
              </a:path>
            </a:pathLst>
          </a:custGeom>
          <a:solidFill>
            <a:srgbClr val="FFFFFF"/>
          </a:solidFill>
          <a:ln>
            <a:noFill/>
          </a:ln>
        </p:spPr>
      </p:sp>
      <p:sp>
        <p:nvSpPr>
          <p:cNvPr id="96" name="Google Shape;96;p2"/>
          <p:cNvSpPr/>
          <p:nvPr/>
        </p:nvSpPr>
        <p:spPr>
          <a:xfrm>
            <a:off x="8952910" y="1068232"/>
            <a:ext cx="7514249" cy="8150536"/>
          </a:xfrm>
          <a:custGeom>
            <a:rect b="b" l="l" r="r" t="t"/>
            <a:pathLst>
              <a:path extrusionOk="0" h="8150536" w="7514249">
                <a:moveTo>
                  <a:pt x="0" y="0"/>
                </a:moveTo>
                <a:lnTo>
                  <a:pt x="7514249" y="0"/>
                </a:lnTo>
                <a:lnTo>
                  <a:pt x="7514249" y="8150536"/>
                </a:lnTo>
                <a:lnTo>
                  <a:pt x="0" y="8150536"/>
                </a:lnTo>
                <a:lnTo>
                  <a:pt x="0" y="0"/>
                </a:lnTo>
                <a:close/>
              </a:path>
            </a:pathLst>
          </a:custGeom>
          <a:blipFill rotWithShape="1">
            <a:blip r:embed="rId3">
              <a:alphaModFix/>
            </a:blip>
            <a:stretch>
              <a:fillRect b="0" l="0" r="0" t="0"/>
            </a:stretch>
          </a:blipFill>
          <a:ln>
            <a:noFill/>
          </a:ln>
        </p:spPr>
      </p:sp>
      <p:sp>
        <p:nvSpPr>
          <p:cNvPr id="97" name="Google Shape;97;p2"/>
          <p:cNvSpPr txBox="1"/>
          <p:nvPr/>
        </p:nvSpPr>
        <p:spPr>
          <a:xfrm>
            <a:off x="259564" y="595325"/>
            <a:ext cx="6646800" cy="18963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i="0" lang="en-US" sz="5600" u="none" cap="none" strike="noStrike">
                <a:solidFill>
                  <a:srgbClr val="000000"/>
                </a:solidFill>
                <a:latin typeface="Raleway"/>
                <a:ea typeface="Raleway"/>
                <a:cs typeface="Raleway"/>
                <a:sym typeface="Raleway"/>
              </a:rPr>
              <a:t>Step One:</a:t>
            </a:r>
            <a:endParaRPr/>
          </a:p>
          <a:p>
            <a:pPr indent="0" lvl="0" marL="0" marR="0" rtl="0" algn="l">
              <a:lnSpc>
                <a:spcPct val="120000"/>
              </a:lnSpc>
              <a:spcBef>
                <a:spcPts val="0"/>
              </a:spcBef>
              <a:spcAft>
                <a:spcPts val="0"/>
              </a:spcAft>
              <a:buNone/>
            </a:pPr>
            <a:r>
              <a:rPr b="1" i="0" lang="en-US" sz="5600" u="none" cap="none" strike="noStrike">
                <a:solidFill>
                  <a:srgbClr val="000000"/>
                </a:solidFill>
                <a:latin typeface="Raleway"/>
                <a:ea typeface="Raleway"/>
                <a:cs typeface="Raleway"/>
                <a:sym typeface="Raleway"/>
              </a:rPr>
              <a:t>Resume Template</a:t>
            </a:r>
            <a:endParaRPr/>
          </a:p>
        </p:txBody>
      </p:sp>
      <p:sp>
        <p:nvSpPr>
          <p:cNvPr id="98" name="Google Shape;98;p2"/>
          <p:cNvSpPr txBox="1"/>
          <p:nvPr/>
        </p:nvSpPr>
        <p:spPr>
          <a:xfrm>
            <a:off x="122875" y="2878200"/>
            <a:ext cx="7813200" cy="72345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0" i="0" lang="en-US" sz="5000" u="none" cap="none" strike="noStrike">
                <a:solidFill>
                  <a:srgbClr val="000000"/>
                </a:solidFill>
                <a:latin typeface="Raleway"/>
                <a:ea typeface="Raleway"/>
                <a:cs typeface="Raleway"/>
                <a:sym typeface="Raleway"/>
              </a:rPr>
              <a:t>Download the SkillsUSA Resume </a:t>
            </a:r>
            <a:r>
              <a:rPr lang="en-US" sz="5000">
                <a:latin typeface="Raleway"/>
                <a:ea typeface="Raleway"/>
                <a:cs typeface="Raleway"/>
                <a:sym typeface="Raleway"/>
              </a:rPr>
              <a:t>Template </a:t>
            </a:r>
            <a:endParaRPr sz="5000">
              <a:latin typeface="Raleway"/>
              <a:ea typeface="Raleway"/>
              <a:cs typeface="Raleway"/>
              <a:sym typeface="Raleway"/>
            </a:endParaRPr>
          </a:p>
          <a:p>
            <a:pPr indent="0" lvl="0" marL="0" marR="0" rtl="0" algn="l">
              <a:lnSpc>
                <a:spcPct val="140000"/>
              </a:lnSpc>
              <a:spcBef>
                <a:spcPts val="0"/>
              </a:spcBef>
              <a:spcAft>
                <a:spcPts val="0"/>
              </a:spcAft>
              <a:buNone/>
            </a:pPr>
            <a:r>
              <a:t/>
            </a:r>
            <a:endParaRPr sz="1500">
              <a:latin typeface="Raleway"/>
              <a:ea typeface="Raleway"/>
              <a:cs typeface="Raleway"/>
              <a:sym typeface="Raleway"/>
            </a:endParaRPr>
          </a:p>
          <a:p>
            <a:pPr indent="0" lvl="0" marL="0" marR="0" rtl="0" algn="l">
              <a:lnSpc>
                <a:spcPct val="140000"/>
              </a:lnSpc>
              <a:spcBef>
                <a:spcPts val="0"/>
              </a:spcBef>
              <a:spcAft>
                <a:spcPts val="0"/>
              </a:spcAft>
              <a:buNone/>
            </a:pPr>
            <a:r>
              <a:rPr lang="en-US" sz="3000" u="sng">
                <a:solidFill>
                  <a:schemeClr val="hlink"/>
                </a:solidFill>
                <a:latin typeface="Raleway"/>
                <a:ea typeface="Raleway"/>
                <a:cs typeface="Raleway"/>
                <a:sym typeface="Raleway"/>
                <a:hlinkClick r:id="rId4"/>
              </a:rPr>
              <a:t>https://drive.google.com/file/d/1Lw7Ov-MlYauYFbZ4BbIMxCGGdmRKm7lA/view</a:t>
            </a:r>
            <a:r>
              <a:rPr lang="en-US" sz="3000">
                <a:latin typeface="Raleway"/>
                <a:ea typeface="Raleway"/>
                <a:cs typeface="Raleway"/>
                <a:sym typeface="Raleway"/>
              </a:rPr>
              <a:t> </a:t>
            </a:r>
            <a:endParaRPr sz="3000">
              <a:latin typeface="Raleway"/>
              <a:ea typeface="Raleway"/>
              <a:cs typeface="Raleway"/>
              <a:sym typeface="Raleway"/>
            </a:endParaRPr>
          </a:p>
          <a:p>
            <a:pPr indent="0" lvl="0" marL="0" marR="0" rtl="0" algn="l">
              <a:lnSpc>
                <a:spcPct val="140000"/>
              </a:lnSpc>
              <a:spcBef>
                <a:spcPts val="0"/>
              </a:spcBef>
              <a:spcAft>
                <a:spcPts val="0"/>
              </a:spcAft>
              <a:buNone/>
            </a:pPr>
            <a:r>
              <a:t/>
            </a:r>
            <a:endParaRPr sz="1500">
              <a:latin typeface="Raleway"/>
              <a:ea typeface="Raleway"/>
              <a:cs typeface="Raleway"/>
              <a:sym typeface="Raleway"/>
            </a:endParaRPr>
          </a:p>
          <a:p>
            <a:pPr indent="0" lvl="0" marL="0" marR="0" rtl="0" algn="l">
              <a:lnSpc>
                <a:spcPct val="140000"/>
              </a:lnSpc>
              <a:spcBef>
                <a:spcPts val="0"/>
              </a:spcBef>
              <a:spcAft>
                <a:spcPts val="0"/>
              </a:spcAft>
              <a:buNone/>
            </a:pPr>
            <a:r>
              <a:t/>
            </a:r>
            <a:endParaRPr sz="1000">
              <a:latin typeface="Raleway"/>
              <a:ea typeface="Raleway"/>
              <a:cs typeface="Raleway"/>
              <a:sym typeface="Raleway"/>
            </a:endParaRPr>
          </a:p>
          <a:p>
            <a:pPr indent="0" lvl="0" marL="0" marR="0" rtl="0" algn="l">
              <a:lnSpc>
                <a:spcPct val="140000"/>
              </a:lnSpc>
              <a:spcBef>
                <a:spcPts val="0"/>
              </a:spcBef>
              <a:spcAft>
                <a:spcPts val="0"/>
              </a:spcAft>
              <a:buNone/>
            </a:pPr>
            <a:r>
              <a:rPr lang="en-US" sz="5000">
                <a:latin typeface="Raleway"/>
                <a:ea typeface="Raleway"/>
                <a:cs typeface="Raleway"/>
                <a:sym typeface="Raleway"/>
              </a:rPr>
              <a:t>Once it is downloaded, go to your files, and open it in a new tab.</a:t>
            </a:r>
            <a:endParaRPr sz="5000">
              <a:latin typeface="Raleway"/>
              <a:ea typeface="Raleway"/>
              <a:cs typeface="Raleway"/>
              <a:sym typeface="Raleway"/>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BD8D8"/>
        </a:solidFill>
      </p:bgPr>
    </p:bg>
    <p:spTree>
      <p:nvGrpSpPr>
        <p:cNvPr id="102" name="Shape 102"/>
        <p:cNvGrpSpPr/>
        <p:nvPr/>
      </p:nvGrpSpPr>
      <p:grpSpPr>
        <a:xfrm>
          <a:off x="0" y="0"/>
          <a:ext cx="0" cy="0"/>
          <a:chOff x="0" y="0"/>
          <a:chExt cx="0" cy="0"/>
        </a:xfrm>
      </p:grpSpPr>
      <p:sp>
        <p:nvSpPr>
          <p:cNvPr id="103" name="Google Shape;103;p3"/>
          <p:cNvSpPr/>
          <p:nvPr/>
        </p:nvSpPr>
        <p:spPr>
          <a:xfrm>
            <a:off x="3306847" y="4991744"/>
            <a:ext cx="11225004" cy="1200613"/>
          </a:xfrm>
          <a:custGeom>
            <a:rect b="b" l="l" r="r" t="t"/>
            <a:pathLst>
              <a:path extrusionOk="0" h="1200613" w="11225004">
                <a:moveTo>
                  <a:pt x="0" y="0"/>
                </a:moveTo>
                <a:lnTo>
                  <a:pt x="11225004" y="0"/>
                </a:lnTo>
                <a:lnTo>
                  <a:pt x="11225004" y="1200612"/>
                </a:lnTo>
                <a:lnTo>
                  <a:pt x="0" y="1200612"/>
                </a:lnTo>
                <a:lnTo>
                  <a:pt x="0" y="0"/>
                </a:lnTo>
                <a:close/>
              </a:path>
            </a:pathLst>
          </a:custGeom>
          <a:blipFill rotWithShape="1">
            <a:blip r:embed="rId3">
              <a:alphaModFix/>
            </a:blip>
            <a:stretch>
              <a:fillRect b="0" l="0" r="0" t="0"/>
            </a:stretch>
          </a:blipFill>
          <a:ln>
            <a:noFill/>
          </a:ln>
        </p:spPr>
      </p:sp>
      <p:sp>
        <p:nvSpPr>
          <p:cNvPr id="104" name="Google Shape;104;p3"/>
          <p:cNvSpPr txBox="1"/>
          <p:nvPr/>
        </p:nvSpPr>
        <p:spPr>
          <a:xfrm>
            <a:off x="1028700" y="593208"/>
            <a:ext cx="8115300" cy="861459"/>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i="0" lang="en-US" sz="5600" u="none" cap="none" strike="noStrike">
                <a:solidFill>
                  <a:srgbClr val="000000"/>
                </a:solidFill>
                <a:latin typeface="Raleway"/>
                <a:ea typeface="Raleway"/>
                <a:cs typeface="Raleway"/>
                <a:sym typeface="Raleway"/>
              </a:rPr>
              <a:t>Step 2 - Name/school</a:t>
            </a:r>
            <a:endParaRPr/>
          </a:p>
        </p:txBody>
      </p:sp>
      <p:sp>
        <p:nvSpPr>
          <p:cNvPr id="105" name="Google Shape;105;p3"/>
          <p:cNvSpPr txBox="1"/>
          <p:nvPr/>
        </p:nvSpPr>
        <p:spPr>
          <a:xfrm>
            <a:off x="3351199" y="2178727"/>
            <a:ext cx="11136276" cy="2088962"/>
          </a:xfrm>
          <a:prstGeom prst="rect">
            <a:avLst/>
          </a:prstGeom>
          <a:noFill/>
          <a:ln>
            <a:noFill/>
          </a:ln>
        </p:spPr>
        <p:txBody>
          <a:bodyPr anchorCtr="0" anchor="t" bIns="0" lIns="0" spcFirstLastPara="1" rIns="0" wrap="square" tIns="0">
            <a:spAutoFit/>
          </a:bodyPr>
          <a:lstStyle/>
          <a:p>
            <a:pPr indent="0" lvl="0" marL="0" marR="0" rtl="0" algn="ctr">
              <a:lnSpc>
                <a:spcPct val="140010"/>
              </a:lnSpc>
              <a:spcBef>
                <a:spcPts val="0"/>
              </a:spcBef>
              <a:spcAft>
                <a:spcPts val="0"/>
              </a:spcAft>
              <a:buNone/>
            </a:pPr>
            <a:r>
              <a:rPr b="0" i="0" lang="en-US" sz="3999" u="none" cap="none" strike="noStrike">
                <a:solidFill>
                  <a:srgbClr val="000000"/>
                </a:solidFill>
                <a:latin typeface="Raleway"/>
                <a:ea typeface="Raleway"/>
                <a:cs typeface="Raleway"/>
                <a:sym typeface="Raleway"/>
              </a:rPr>
              <a:t>Fill out the top section with your personal information. Since this is a SkillsUSA event, the email should be your school email.</a:t>
            </a:r>
            <a:endParaRPr/>
          </a:p>
        </p:txBody>
      </p:sp>
      <p:sp>
        <p:nvSpPr>
          <p:cNvPr id="106" name="Google Shape;106;p3"/>
          <p:cNvSpPr txBox="1"/>
          <p:nvPr/>
        </p:nvSpPr>
        <p:spPr>
          <a:xfrm>
            <a:off x="2868488" y="6869100"/>
            <a:ext cx="12101700" cy="1477500"/>
          </a:xfrm>
          <a:prstGeom prst="rect">
            <a:avLst/>
          </a:prstGeom>
          <a:noFill/>
          <a:ln>
            <a:noFill/>
          </a:ln>
        </p:spPr>
        <p:txBody>
          <a:bodyPr anchorCtr="0" anchor="t" bIns="0" lIns="0" spcFirstLastPara="1" rIns="0" wrap="square" tIns="0">
            <a:spAutoFit/>
          </a:bodyPr>
          <a:lstStyle/>
          <a:p>
            <a:pPr indent="0" lvl="0" marL="0" marR="0" rtl="0" algn="ctr">
              <a:lnSpc>
                <a:spcPct val="140010"/>
              </a:lnSpc>
              <a:spcBef>
                <a:spcPts val="0"/>
              </a:spcBef>
              <a:spcAft>
                <a:spcPts val="0"/>
              </a:spcAft>
              <a:buNone/>
            </a:pPr>
            <a:r>
              <a:rPr lang="en-US" sz="3999">
                <a:latin typeface="Raleway"/>
                <a:ea typeface="Raleway"/>
                <a:cs typeface="Raleway"/>
                <a:sym typeface="Raleway"/>
              </a:rPr>
              <a:t>Your school </a:t>
            </a:r>
            <a:r>
              <a:rPr lang="en-US" sz="3999">
                <a:latin typeface="Raleway"/>
                <a:ea typeface="Raleway"/>
                <a:cs typeface="Raleway"/>
                <a:sym typeface="Raleway"/>
              </a:rPr>
              <a:t>Address</a:t>
            </a:r>
            <a:r>
              <a:rPr lang="en-US" sz="3999">
                <a:latin typeface="Raleway"/>
                <a:ea typeface="Raleway"/>
                <a:cs typeface="Raleway"/>
                <a:sym typeface="Raleway"/>
              </a:rPr>
              <a:t>, City, State, and </a:t>
            </a:r>
            <a:r>
              <a:rPr lang="en-US" sz="3999">
                <a:latin typeface="Raleway"/>
                <a:ea typeface="Raleway"/>
                <a:cs typeface="Raleway"/>
                <a:sym typeface="Raleway"/>
              </a:rPr>
              <a:t>Zip Code</a:t>
            </a:r>
            <a:r>
              <a:rPr lang="en-US" sz="3999">
                <a:latin typeface="Raleway"/>
                <a:ea typeface="Raleway"/>
                <a:cs typeface="Raleway"/>
                <a:sym typeface="Raleway"/>
              </a:rPr>
              <a:t> can be found on google.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grpSp>
        <p:nvGrpSpPr>
          <p:cNvPr id="111" name="Google Shape;111;p4"/>
          <p:cNvGrpSpPr/>
          <p:nvPr/>
        </p:nvGrpSpPr>
        <p:grpSpPr>
          <a:xfrm>
            <a:off x="0" y="-216991"/>
            <a:ext cx="18288000" cy="10503991"/>
            <a:chOff x="0" y="-57150"/>
            <a:chExt cx="4816593" cy="2766483"/>
          </a:xfrm>
        </p:grpSpPr>
        <p:sp>
          <p:nvSpPr>
            <p:cNvPr id="112" name="Google Shape;112;p4"/>
            <p:cNvSpPr/>
            <p:nvPr/>
          </p:nvSpPr>
          <p:spPr>
            <a:xfrm>
              <a:off x="0" y="0"/>
              <a:ext cx="4816592" cy="2709333"/>
            </a:xfrm>
            <a:custGeom>
              <a:rect b="b" l="l" r="r" t="t"/>
              <a:pathLst>
                <a:path extrusionOk="0" h="2709333" w="4816592">
                  <a:moveTo>
                    <a:pt x="0" y="0"/>
                  </a:moveTo>
                  <a:lnTo>
                    <a:pt x="4816592" y="0"/>
                  </a:lnTo>
                  <a:lnTo>
                    <a:pt x="4816592" y="2709333"/>
                  </a:lnTo>
                  <a:lnTo>
                    <a:pt x="0" y="2709333"/>
                  </a:lnTo>
                  <a:close/>
                </a:path>
              </a:pathLst>
            </a:custGeom>
            <a:solidFill>
              <a:srgbClr val="BBD8D8"/>
            </a:solidFill>
            <a:ln>
              <a:noFill/>
            </a:ln>
          </p:spPr>
        </p:sp>
        <p:sp>
          <p:nvSpPr>
            <p:cNvPr id="113" name="Google Shape;113;p4"/>
            <p:cNvSpPr txBox="1"/>
            <p:nvPr/>
          </p:nvSpPr>
          <p:spPr>
            <a:xfrm>
              <a:off x="0" y="-57150"/>
              <a:ext cx="4816593" cy="2766483"/>
            </a:xfrm>
            <a:prstGeom prst="rect">
              <a:avLst/>
            </a:prstGeom>
            <a:noFill/>
            <a:ln>
              <a:noFill/>
            </a:ln>
          </p:spPr>
          <p:txBody>
            <a:bodyPr anchorCtr="0" anchor="ctr" bIns="50800" lIns="50800" spcFirstLastPara="1" rIns="50800" wrap="square" tIns="50800">
              <a:noAutofit/>
            </a:bodyPr>
            <a:lstStyle/>
            <a:p>
              <a:pPr indent="0" lvl="0" marL="0" marR="0" rtl="0" algn="ctr">
                <a:lnSpc>
                  <a:spcPct val="178888"/>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14" name="Google Shape;114;p4"/>
          <p:cNvSpPr/>
          <p:nvPr/>
        </p:nvSpPr>
        <p:spPr>
          <a:xfrm>
            <a:off x="2181621" y="4443859"/>
            <a:ext cx="13452759" cy="2097824"/>
          </a:xfrm>
          <a:custGeom>
            <a:rect b="b" l="l" r="r" t="t"/>
            <a:pathLst>
              <a:path extrusionOk="0" h="2097824" w="13452759">
                <a:moveTo>
                  <a:pt x="0" y="0"/>
                </a:moveTo>
                <a:lnTo>
                  <a:pt x="13452759" y="0"/>
                </a:lnTo>
                <a:lnTo>
                  <a:pt x="13452759" y="2097824"/>
                </a:lnTo>
                <a:lnTo>
                  <a:pt x="0" y="2097824"/>
                </a:lnTo>
                <a:lnTo>
                  <a:pt x="0" y="0"/>
                </a:lnTo>
                <a:close/>
              </a:path>
            </a:pathLst>
          </a:custGeom>
          <a:blipFill rotWithShape="1">
            <a:blip r:embed="rId3">
              <a:alphaModFix/>
            </a:blip>
            <a:stretch>
              <a:fillRect b="-4105" l="0" r="0" t="-4106"/>
            </a:stretch>
          </a:blipFill>
          <a:ln>
            <a:noFill/>
          </a:ln>
        </p:spPr>
      </p:sp>
      <p:sp>
        <p:nvSpPr>
          <p:cNvPr id="115" name="Google Shape;115;p4"/>
          <p:cNvSpPr txBox="1"/>
          <p:nvPr/>
        </p:nvSpPr>
        <p:spPr>
          <a:xfrm>
            <a:off x="804747" y="593208"/>
            <a:ext cx="16678505" cy="861459"/>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i="0" lang="en-US" sz="5600" u="none" cap="none" strike="noStrike">
                <a:solidFill>
                  <a:srgbClr val="000000"/>
                </a:solidFill>
                <a:latin typeface="Raleway"/>
                <a:ea typeface="Raleway"/>
                <a:cs typeface="Raleway"/>
                <a:sym typeface="Raleway"/>
              </a:rPr>
              <a:t>Step 3 - Career Objective and School Experience</a:t>
            </a:r>
            <a:endParaRPr/>
          </a:p>
        </p:txBody>
      </p:sp>
      <p:sp>
        <p:nvSpPr>
          <p:cNvPr id="116" name="Google Shape;116;p4"/>
          <p:cNvSpPr txBox="1"/>
          <p:nvPr/>
        </p:nvSpPr>
        <p:spPr>
          <a:xfrm>
            <a:off x="1192488" y="1900388"/>
            <a:ext cx="15903000" cy="2339100"/>
          </a:xfrm>
          <a:prstGeom prst="rect">
            <a:avLst/>
          </a:prstGeom>
          <a:noFill/>
          <a:ln>
            <a:noFill/>
          </a:ln>
        </p:spPr>
        <p:txBody>
          <a:bodyPr anchorCtr="0" anchor="t" bIns="0" lIns="0" spcFirstLastPara="1" rIns="0" wrap="square" tIns="0">
            <a:spAutoFit/>
          </a:bodyPr>
          <a:lstStyle/>
          <a:p>
            <a:pPr indent="0" lvl="0" marL="0" marR="0" rtl="0" algn="ctr">
              <a:lnSpc>
                <a:spcPct val="140010"/>
              </a:lnSpc>
              <a:spcBef>
                <a:spcPts val="0"/>
              </a:spcBef>
              <a:spcAft>
                <a:spcPts val="0"/>
              </a:spcAft>
              <a:buNone/>
            </a:pPr>
            <a:r>
              <a:rPr b="0" i="0" lang="en-US" sz="3999" u="none" cap="none" strike="noStrike">
                <a:solidFill>
                  <a:srgbClr val="000000"/>
                </a:solidFill>
                <a:latin typeface="Raleway"/>
                <a:ea typeface="Raleway"/>
                <a:cs typeface="Raleway"/>
                <a:sym typeface="Raleway"/>
              </a:rPr>
              <a:t>Your objective should discuss your goal for a future workplace</a:t>
            </a:r>
            <a:endParaRPr/>
          </a:p>
          <a:p>
            <a:pPr indent="0" lvl="0" marL="0" marR="0" rtl="0" algn="ctr">
              <a:lnSpc>
                <a:spcPct val="140010"/>
              </a:lnSpc>
              <a:spcBef>
                <a:spcPts val="0"/>
              </a:spcBef>
              <a:spcAft>
                <a:spcPts val="0"/>
              </a:spcAft>
              <a:buNone/>
            </a:pPr>
            <a:r>
              <a:rPr b="0" i="0" lang="en-US" sz="3999" u="none" cap="none" strike="noStrike">
                <a:solidFill>
                  <a:srgbClr val="000000"/>
                </a:solidFill>
                <a:latin typeface="Raleway"/>
                <a:ea typeface="Raleway"/>
                <a:cs typeface="Raleway"/>
                <a:sym typeface="Raleway"/>
              </a:rPr>
              <a:t>Ex: To obtain a challenging position where my technical expertise and artistic skills can be utilized to benefit an organization.</a:t>
            </a:r>
            <a:endParaRPr/>
          </a:p>
        </p:txBody>
      </p:sp>
      <p:sp>
        <p:nvSpPr>
          <p:cNvPr id="117" name="Google Shape;117;p4"/>
          <p:cNvSpPr txBox="1"/>
          <p:nvPr/>
        </p:nvSpPr>
        <p:spPr>
          <a:xfrm>
            <a:off x="568738" y="6746025"/>
            <a:ext cx="16678500" cy="3201000"/>
          </a:xfrm>
          <a:prstGeom prst="rect">
            <a:avLst/>
          </a:prstGeom>
          <a:noFill/>
          <a:ln>
            <a:noFill/>
          </a:ln>
        </p:spPr>
        <p:txBody>
          <a:bodyPr anchorCtr="0" anchor="t" bIns="0" lIns="0" spcFirstLastPara="1" rIns="0" wrap="square" tIns="0">
            <a:spAutoFit/>
          </a:bodyPr>
          <a:lstStyle/>
          <a:p>
            <a:pPr indent="0" lvl="0" marL="0" marR="0" rtl="0" algn="ctr">
              <a:lnSpc>
                <a:spcPct val="140010"/>
              </a:lnSpc>
              <a:spcBef>
                <a:spcPts val="0"/>
              </a:spcBef>
              <a:spcAft>
                <a:spcPts val="0"/>
              </a:spcAft>
              <a:buNone/>
            </a:pPr>
            <a:r>
              <a:rPr b="0" i="0" lang="en-US" sz="3999" u="none" cap="none" strike="noStrike">
                <a:solidFill>
                  <a:srgbClr val="000000"/>
                </a:solidFill>
                <a:latin typeface="Raleway"/>
                <a:ea typeface="Raleway"/>
                <a:cs typeface="Raleway"/>
                <a:sym typeface="Raleway"/>
              </a:rPr>
              <a:t>This is where you </a:t>
            </a:r>
            <a:r>
              <a:rPr lang="en-US" sz="3999">
                <a:latin typeface="Raleway"/>
                <a:ea typeface="Raleway"/>
                <a:cs typeface="Raleway"/>
                <a:sym typeface="Raleway"/>
              </a:rPr>
              <a:t>should put your schools name and how long you have been a student there. </a:t>
            </a:r>
            <a:r>
              <a:rPr b="0" i="0" lang="en-US" sz="3999" u="none" cap="none" strike="noStrike">
                <a:solidFill>
                  <a:srgbClr val="000000"/>
                </a:solidFill>
                <a:latin typeface="Raleway"/>
                <a:ea typeface="Raleway"/>
                <a:cs typeface="Raleway"/>
                <a:sym typeface="Raleway"/>
              </a:rPr>
              <a:t>You should also list any certifications like OSHA 10 or food safe </a:t>
            </a:r>
            <a:r>
              <a:rPr lang="en-US" sz="3999">
                <a:latin typeface="Raleway"/>
                <a:ea typeface="Raleway"/>
                <a:cs typeface="Raleway"/>
                <a:sym typeface="Raleway"/>
              </a:rPr>
              <a:t>certifications</a:t>
            </a:r>
            <a:r>
              <a:rPr b="0" i="0" lang="en-US" sz="3999" u="none" cap="none" strike="noStrike">
                <a:solidFill>
                  <a:srgbClr val="000000"/>
                </a:solidFill>
                <a:latin typeface="Raleway"/>
                <a:ea typeface="Raleway"/>
                <a:cs typeface="Raleway"/>
                <a:sym typeface="Raleway"/>
              </a:rPr>
              <a:t>. DON'T PUT AWARDS! they will be listed in another section.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grpSp>
        <p:nvGrpSpPr>
          <p:cNvPr id="122" name="Google Shape;122;p5"/>
          <p:cNvGrpSpPr/>
          <p:nvPr/>
        </p:nvGrpSpPr>
        <p:grpSpPr>
          <a:xfrm>
            <a:off x="0" y="-216991"/>
            <a:ext cx="18288000" cy="10503991"/>
            <a:chOff x="0" y="-57150"/>
            <a:chExt cx="4816593" cy="2766483"/>
          </a:xfrm>
        </p:grpSpPr>
        <p:sp>
          <p:nvSpPr>
            <p:cNvPr id="123" name="Google Shape;123;p5"/>
            <p:cNvSpPr/>
            <p:nvPr/>
          </p:nvSpPr>
          <p:spPr>
            <a:xfrm>
              <a:off x="0" y="0"/>
              <a:ext cx="4816592" cy="2709333"/>
            </a:xfrm>
            <a:custGeom>
              <a:rect b="b" l="l" r="r" t="t"/>
              <a:pathLst>
                <a:path extrusionOk="0" h="2709333" w="4816592">
                  <a:moveTo>
                    <a:pt x="0" y="0"/>
                  </a:moveTo>
                  <a:lnTo>
                    <a:pt x="4816592" y="0"/>
                  </a:lnTo>
                  <a:lnTo>
                    <a:pt x="4816592" y="2709333"/>
                  </a:lnTo>
                  <a:lnTo>
                    <a:pt x="0" y="2709333"/>
                  </a:lnTo>
                  <a:close/>
                </a:path>
              </a:pathLst>
            </a:custGeom>
            <a:solidFill>
              <a:srgbClr val="BBD8D8"/>
            </a:solidFill>
            <a:ln>
              <a:noFill/>
            </a:ln>
          </p:spPr>
        </p:sp>
        <p:sp>
          <p:nvSpPr>
            <p:cNvPr id="124" name="Google Shape;124;p5"/>
            <p:cNvSpPr txBox="1"/>
            <p:nvPr/>
          </p:nvSpPr>
          <p:spPr>
            <a:xfrm>
              <a:off x="0" y="-57150"/>
              <a:ext cx="4816593" cy="2766483"/>
            </a:xfrm>
            <a:prstGeom prst="rect">
              <a:avLst/>
            </a:prstGeom>
            <a:noFill/>
            <a:ln>
              <a:noFill/>
            </a:ln>
          </p:spPr>
          <p:txBody>
            <a:bodyPr anchorCtr="0" anchor="ctr" bIns="50800" lIns="50800" spcFirstLastPara="1" rIns="50800" wrap="square" tIns="50800">
              <a:noAutofit/>
            </a:bodyPr>
            <a:lstStyle/>
            <a:p>
              <a:pPr indent="0" lvl="0" marL="0" marR="0" rtl="0" algn="ctr">
                <a:lnSpc>
                  <a:spcPct val="178888"/>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25" name="Google Shape;125;p5"/>
          <p:cNvSpPr/>
          <p:nvPr/>
        </p:nvSpPr>
        <p:spPr>
          <a:xfrm>
            <a:off x="3493371" y="3463821"/>
            <a:ext cx="11301259" cy="2768808"/>
          </a:xfrm>
          <a:custGeom>
            <a:rect b="b" l="l" r="r" t="t"/>
            <a:pathLst>
              <a:path extrusionOk="0" h="2768808" w="11301259">
                <a:moveTo>
                  <a:pt x="0" y="0"/>
                </a:moveTo>
                <a:lnTo>
                  <a:pt x="11301258" y="0"/>
                </a:lnTo>
                <a:lnTo>
                  <a:pt x="11301258" y="2768808"/>
                </a:lnTo>
                <a:lnTo>
                  <a:pt x="0" y="2768808"/>
                </a:lnTo>
                <a:lnTo>
                  <a:pt x="0" y="0"/>
                </a:lnTo>
                <a:close/>
              </a:path>
            </a:pathLst>
          </a:custGeom>
          <a:blipFill rotWithShape="1">
            <a:blip r:embed="rId3">
              <a:alphaModFix/>
            </a:blip>
            <a:stretch>
              <a:fillRect b="0" l="0" r="0" t="0"/>
            </a:stretch>
          </a:blipFill>
          <a:ln>
            <a:noFill/>
          </a:ln>
        </p:spPr>
      </p:sp>
      <p:sp>
        <p:nvSpPr>
          <p:cNvPr id="126" name="Google Shape;126;p5"/>
          <p:cNvSpPr txBox="1"/>
          <p:nvPr/>
        </p:nvSpPr>
        <p:spPr>
          <a:xfrm>
            <a:off x="1028700" y="593208"/>
            <a:ext cx="12824861" cy="861459"/>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i="0" lang="en-US" sz="5600" u="none" cap="none" strike="noStrike">
                <a:solidFill>
                  <a:srgbClr val="000000"/>
                </a:solidFill>
                <a:latin typeface="Raleway"/>
                <a:ea typeface="Raleway"/>
                <a:cs typeface="Raleway"/>
                <a:sym typeface="Raleway"/>
              </a:rPr>
              <a:t>Step 4 - Job/Internship Experience</a:t>
            </a:r>
            <a:endParaRPr/>
          </a:p>
        </p:txBody>
      </p:sp>
      <p:sp>
        <p:nvSpPr>
          <p:cNvPr id="127" name="Google Shape;127;p5"/>
          <p:cNvSpPr txBox="1"/>
          <p:nvPr/>
        </p:nvSpPr>
        <p:spPr>
          <a:xfrm>
            <a:off x="1573640" y="1727221"/>
            <a:ext cx="15140719" cy="1384175"/>
          </a:xfrm>
          <a:prstGeom prst="rect">
            <a:avLst/>
          </a:prstGeom>
          <a:noFill/>
          <a:ln>
            <a:noFill/>
          </a:ln>
        </p:spPr>
        <p:txBody>
          <a:bodyPr anchorCtr="0" anchor="t" bIns="0" lIns="0" spcFirstLastPara="1" rIns="0" wrap="square" tIns="0">
            <a:spAutoFit/>
          </a:bodyPr>
          <a:lstStyle/>
          <a:p>
            <a:pPr indent="0" lvl="0" marL="0" marR="0" rtl="0" algn="ctr">
              <a:lnSpc>
                <a:spcPct val="140010"/>
              </a:lnSpc>
              <a:spcBef>
                <a:spcPts val="0"/>
              </a:spcBef>
              <a:spcAft>
                <a:spcPts val="0"/>
              </a:spcAft>
              <a:buNone/>
            </a:pPr>
            <a:r>
              <a:rPr b="0" i="0" lang="en-US" sz="3999" u="none" cap="none" strike="noStrike">
                <a:solidFill>
                  <a:srgbClr val="000000"/>
                </a:solidFill>
                <a:latin typeface="Raleway"/>
                <a:ea typeface="Raleway"/>
                <a:cs typeface="Raleway"/>
                <a:sym typeface="Raleway"/>
              </a:rPr>
              <a:t>This section is only meant for internships/jobs. If you have neither, delete the section.</a:t>
            </a:r>
            <a:endParaRPr/>
          </a:p>
        </p:txBody>
      </p:sp>
      <p:sp>
        <p:nvSpPr>
          <p:cNvPr id="128" name="Google Shape;128;p5"/>
          <p:cNvSpPr txBox="1"/>
          <p:nvPr/>
        </p:nvSpPr>
        <p:spPr>
          <a:xfrm>
            <a:off x="454725" y="6508850"/>
            <a:ext cx="17346000" cy="3201000"/>
          </a:xfrm>
          <a:prstGeom prst="rect">
            <a:avLst/>
          </a:prstGeom>
          <a:noFill/>
          <a:ln>
            <a:noFill/>
          </a:ln>
        </p:spPr>
        <p:txBody>
          <a:bodyPr anchorCtr="0" anchor="t" bIns="0" lIns="0" spcFirstLastPara="1" rIns="0" wrap="square" tIns="0">
            <a:spAutoFit/>
          </a:bodyPr>
          <a:lstStyle/>
          <a:p>
            <a:pPr indent="0" lvl="0" marL="0" marR="0" rtl="0" algn="ctr">
              <a:lnSpc>
                <a:spcPct val="140010"/>
              </a:lnSpc>
              <a:spcBef>
                <a:spcPts val="0"/>
              </a:spcBef>
              <a:spcAft>
                <a:spcPts val="0"/>
              </a:spcAft>
              <a:buNone/>
            </a:pPr>
            <a:r>
              <a:rPr b="0" i="0" lang="en-US" sz="3999" u="none" cap="none" strike="noStrike">
                <a:solidFill>
                  <a:srgbClr val="000000"/>
                </a:solidFill>
                <a:latin typeface="Raleway"/>
                <a:ea typeface="Raleway"/>
                <a:cs typeface="Raleway"/>
                <a:sym typeface="Raleway"/>
              </a:rPr>
              <a:t>Make sure to tie a responsibility or skill associated with your job to each SkillsUSA framework element. (Personal Skills, Technical Skills Grounded in Academics, and Workplace Skills.) If you are having trouble defining framework elements, Google the SkillsUSA framework triangle.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grpSp>
        <p:nvGrpSpPr>
          <p:cNvPr id="133" name="Google Shape;133;p6"/>
          <p:cNvGrpSpPr/>
          <p:nvPr/>
        </p:nvGrpSpPr>
        <p:grpSpPr>
          <a:xfrm>
            <a:off x="0" y="-216991"/>
            <a:ext cx="18288000" cy="10503991"/>
            <a:chOff x="0" y="-57150"/>
            <a:chExt cx="4816593" cy="2766483"/>
          </a:xfrm>
        </p:grpSpPr>
        <p:sp>
          <p:nvSpPr>
            <p:cNvPr id="134" name="Google Shape;134;p6"/>
            <p:cNvSpPr/>
            <p:nvPr/>
          </p:nvSpPr>
          <p:spPr>
            <a:xfrm>
              <a:off x="0" y="0"/>
              <a:ext cx="4816592" cy="2709333"/>
            </a:xfrm>
            <a:custGeom>
              <a:rect b="b" l="l" r="r" t="t"/>
              <a:pathLst>
                <a:path extrusionOk="0" h="2709333" w="4816592">
                  <a:moveTo>
                    <a:pt x="0" y="0"/>
                  </a:moveTo>
                  <a:lnTo>
                    <a:pt x="4816592" y="0"/>
                  </a:lnTo>
                  <a:lnTo>
                    <a:pt x="4816592" y="2709333"/>
                  </a:lnTo>
                  <a:lnTo>
                    <a:pt x="0" y="2709333"/>
                  </a:lnTo>
                  <a:close/>
                </a:path>
              </a:pathLst>
            </a:custGeom>
            <a:solidFill>
              <a:srgbClr val="BBD8D8"/>
            </a:solidFill>
            <a:ln>
              <a:noFill/>
            </a:ln>
          </p:spPr>
        </p:sp>
        <p:sp>
          <p:nvSpPr>
            <p:cNvPr id="135" name="Google Shape;135;p6"/>
            <p:cNvSpPr txBox="1"/>
            <p:nvPr/>
          </p:nvSpPr>
          <p:spPr>
            <a:xfrm>
              <a:off x="0" y="-57150"/>
              <a:ext cx="4816593" cy="2766483"/>
            </a:xfrm>
            <a:prstGeom prst="rect">
              <a:avLst/>
            </a:prstGeom>
            <a:noFill/>
            <a:ln>
              <a:noFill/>
            </a:ln>
          </p:spPr>
          <p:txBody>
            <a:bodyPr anchorCtr="0" anchor="ctr" bIns="50800" lIns="50800" spcFirstLastPara="1" rIns="50800" wrap="square" tIns="50800">
              <a:noAutofit/>
            </a:bodyPr>
            <a:lstStyle/>
            <a:p>
              <a:pPr indent="0" lvl="0" marL="0" marR="0" rtl="0" algn="ctr">
                <a:lnSpc>
                  <a:spcPct val="178888"/>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36" name="Google Shape;136;p6"/>
          <p:cNvSpPr/>
          <p:nvPr/>
        </p:nvSpPr>
        <p:spPr>
          <a:xfrm>
            <a:off x="3015646" y="4498850"/>
            <a:ext cx="12256708" cy="2768808"/>
          </a:xfrm>
          <a:custGeom>
            <a:rect b="b" l="l" r="r" t="t"/>
            <a:pathLst>
              <a:path extrusionOk="0" h="2768808" w="12256708">
                <a:moveTo>
                  <a:pt x="0" y="0"/>
                </a:moveTo>
                <a:lnTo>
                  <a:pt x="12256708" y="0"/>
                </a:lnTo>
                <a:lnTo>
                  <a:pt x="12256708" y="2768808"/>
                </a:lnTo>
                <a:lnTo>
                  <a:pt x="0" y="2768808"/>
                </a:lnTo>
                <a:lnTo>
                  <a:pt x="0" y="0"/>
                </a:lnTo>
                <a:close/>
              </a:path>
            </a:pathLst>
          </a:custGeom>
          <a:blipFill rotWithShape="1">
            <a:blip r:embed="rId3">
              <a:alphaModFix/>
            </a:blip>
            <a:stretch>
              <a:fillRect b="-4225" l="0" r="0" t="-4226"/>
            </a:stretch>
          </a:blipFill>
          <a:ln>
            <a:noFill/>
          </a:ln>
        </p:spPr>
      </p:sp>
      <p:sp>
        <p:nvSpPr>
          <p:cNvPr id="137" name="Google Shape;137;p6"/>
          <p:cNvSpPr txBox="1"/>
          <p:nvPr/>
        </p:nvSpPr>
        <p:spPr>
          <a:xfrm>
            <a:off x="1028700" y="593208"/>
            <a:ext cx="12506378" cy="861459"/>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i="0" lang="en-US" sz="5600" u="none" cap="none" strike="noStrike">
                <a:solidFill>
                  <a:srgbClr val="000000"/>
                </a:solidFill>
                <a:latin typeface="Raleway"/>
                <a:ea typeface="Raleway"/>
                <a:cs typeface="Raleway"/>
                <a:sym typeface="Raleway"/>
              </a:rPr>
              <a:t>Step 5 - Membership and Awards</a:t>
            </a:r>
            <a:endParaRPr/>
          </a:p>
        </p:txBody>
      </p:sp>
      <p:sp>
        <p:nvSpPr>
          <p:cNvPr id="138" name="Google Shape;138;p6"/>
          <p:cNvSpPr txBox="1"/>
          <p:nvPr/>
        </p:nvSpPr>
        <p:spPr>
          <a:xfrm>
            <a:off x="1573640" y="1894177"/>
            <a:ext cx="15140719" cy="2088962"/>
          </a:xfrm>
          <a:prstGeom prst="rect">
            <a:avLst/>
          </a:prstGeom>
          <a:noFill/>
          <a:ln>
            <a:noFill/>
          </a:ln>
        </p:spPr>
        <p:txBody>
          <a:bodyPr anchorCtr="0" anchor="t" bIns="0" lIns="0" spcFirstLastPara="1" rIns="0" wrap="square" tIns="0">
            <a:spAutoFit/>
          </a:bodyPr>
          <a:lstStyle/>
          <a:p>
            <a:pPr indent="0" lvl="0" marL="0" marR="0" rtl="0" algn="ctr">
              <a:lnSpc>
                <a:spcPct val="140010"/>
              </a:lnSpc>
              <a:spcBef>
                <a:spcPts val="0"/>
              </a:spcBef>
              <a:spcAft>
                <a:spcPts val="0"/>
              </a:spcAft>
              <a:buNone/>
            </a:pPr>
            <a:r>
              <a:rPr b="0" i="0" lang="en-US" sz="3999" u="none" cap="none" strike="noStrike">
                <a:solidFill>
                  <a:srgbClr val="000000"/>
                </a:solidFill>
                <a:latin typeface="Raleway"/>
                <a:ea typeface="Raleway"/>
                <a:cs typeface="Raleway"/>
                <a:sym typeface="Raleway"/>
              </a:rPr>
              <a:t>The top section should only be for SkillsUSA-related awards. If you are an officer, have been a finalist, or placed first, second, or third in a competition, make sure to include that!</a:t>
            </a:r>
            <a:endParaRPr/>
          </a:p>
        </p:txBody>
      </p:sp>
      <p:sp>
        <p:nvSpPr>
          <p:cNvPr id="139" name="Google Shape;139;p6"/>
          <p:cNvSpPr txBox="1"/>
          <p:nvPr/>
        </p:nvSpPr>
        <p:spPr>
          <a:xfrm>
            <a:off x="650040" y="7874125"/>
            <a:ext cx="16987921" cy="1384175"/>
          </a:xfrm>
          <a:prstGeom prst="rect">
            <a:avLst/>
          </a:prstGeom>
          <a:noFill/>
          <a:ln>
            <a:noFill/>
          </a:ln>
        </p:spPr>
        <p:txBody>
          <a:bodyPr anchorCtr="0" anchor="t" bIns="0" lIns="0" spcFirstLastPara="1" rIns="0" wrap="square" tIns="0">
            <a:spAutoFit/>
          </a:bodyPr>
          <a:lstStyle/>
          <a:p>
            <a:pPr indent="0" lvl="0" marL="0" marR="0" rtl="0" algn="ctr">
              <a:lnSpc>
                <a:spcPct val="140010"/>
              </a:lnSpc>
              <a:spcBef>
                <a:spcPts val="0"/>
              </a:spcBef>
              <a:spcAft>
                <a:spcPts val="0"/>
              </a:spcAft>
              <a:buNone/>
            </a:pPr>
            <a:r>
              <a:rPr b="0" i="0" lang="en-US" sz="3999" u="none" cap="none" strike="noStrike">
                <a:solidFill>
                  <a:srgbClr val="000000"/>
                </a:solidFill>
                <a:latin typeface="Raleway"/>
                <a:ea typeface="Raleway"/>
                <a:cs typeface="Raleway"/>
                <a:sym typeface="Raleway"/>
              </a:rPr>
              <a:t>The bottom section can include other school awards and honors (class officers, student of the month, National Honor Society, merit awards).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grpSp>
        <p:nvGrpSpPr>
          <p:cNvPr id="144" name="Google Shape;144;p7"/>
          <p:cNvGrpSpPr/>
          <p:nvPr/>
        </p:nvGrpSpPr>
        <p:grpSpPr>
          <a:xfrm>
            <a:off x="0" y="0"/>
            <a:ext cx="18287996" cy="10287000"/>
            <a:chOff x="0" y="0"/>
            <a:chExt cx="4816592" cy="2709333"/>
          </a:xfrm>
        </p:grpSpPr>
        <p:sp>
          <p:nvSpPr>
            <p:cNvPr id="145" name="Google Shape;145;p7"/>
            <p:cNvSpPr/>
            <p:nvPr/>
          </p:nvSpPr>
          <p:spPr>
            <a:xfrm>
              <a:off x="0" y="0"/>
              <a:ext cx="4816592" cy="2709333"/>
            </a:xfrm>
            <a:custGeom>
              <a:rect b="b" l="l" r="r" t="t"/>
              <a:pathLst>
                <a:path extrusionOk="0" h="2709333" w="4816592">
                  <a:moveTo>
                    <a:pt x="0" y="0"/>
                  </a:moveTo>
                  <a:lnTo>
                    <a:pt x="4816592" y="0"/>
                  </a:lnTo>
                  <a:lnTo>
                    <a:pt x="4816592" y="2709333"/>
                  </a:lnTo>
                  <a:lnTo>
                    <a:pt x="0" y="2709333"/>
                  </a:lnTo>
                  <a:close/>
                </a:path>
              </a:pathLst>
            </a:custGeom>
            <a:solidFill>
              <a:srgbClr val="BBD8D8"/>
            </a:solidFill>
            <a:ln>
              <a:noFill/>
            </a:ln>
          </p:spPr>
        </p:sp>
        <p:sp>
          <p:nvSpPr>
            <p:cNvPr id="146" name="Google Shape;146;p7"/>
            <p:cNvSpPr txBox="1"/>
            <p:nvPr/>
          </p:nvSpPr>
          <p:spPr>
            <a:xfrm>
              <a:off x="166709" y="376066"/>
              <a:ext cx="2177700" cy="1668600"/>
            </a:xfrm>
            <a:prstGeom prst="rect">
              <a:avLst/>
            </a:prstGeom>
            <a:noFill/>
            <a:ln>
              <a:noFill/>
            </a:ln>
          </p:spPr>
          <p:txBody>
            <a:bodyPr anchorCtr="0" anchor="ctr" bIns="50800" lIns="50800" spcFirstLastPara="1" rIns="50800" wrap="square" tIns="50800">
              <a:noAutofit/>
            </a:bodyPr>
            <a:lstStyle/>
            <a:p>
              <a:pPr indent="0" lvl="0" marL="0" rtl="0" algn="ctr">
                <a:lnSpc>
                  <a:spcPct val="140010"/>
                </a:lnSpc>
                <a:spcBef>
                  <a:spcPts val="0"/>
                </a:spcBef>
                <a:spcAft>
                  <a:spcPts val="0"/>
                </a:spcAft>
                <a:buClr>
                  <a:schemeClr val="dk1"/>
                </a:buClr>
                <a:buFont typeface="Arial"/>
                <a:buNone/>
              </a:pPr>
              <a:r>
                <a:rPr lang="en-US" sz="3500">
                  <a:solidFill>
                    <a:schemeClr val="dk1"/>
                  </a:solidFill>
                  <a:latin typeface="Raleway"/>
                  <a:ea typeface="Raleway"/>
                  <a:cs typeface="Raleway"/>
                  <a:sym typeface="Raleway"/>
                </a:rPr>
                <a:t>A reference page is required only for the Job Interview Competition; however, including one can provide judges with additional insight into your background and qualifications, regardless of which competition you are participating in.</a:t>
              </a:r>
              <a:endParaRPr b="0" i="0" sz="3500" u="none" cap="none" strike="noStrike">
                <a:solidFill>
                  <a:schemeClr val="dk1"/>
                </a:solidFill>
                <a:latin typeface="Calibri"/>
                <a:ea typeface="Calibri"/>
                <a:cs typeface="Calibri"/>
                <a:sym typeface="Calibri"/>
              </a:endParaRPr>
            </a:p>
          </p:txBody>
        </p:sp>
      </p:grpSp>
      <p:sp>
        <p:nvSpPr>
          <p:cNvPr id="147" name="Google Shape;147;p7"/>
          <p:cNvSpPr txBox="1"/>
          <p:nvPr/>
        </p:nvSpPr>
        <p:spPr>
          <a:xfrm>
            <a:off x="974250" y="565983"/>
            <a:ext cx="12506400" cy="8619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i="0" lang="en-US" sz="5600" u="none" cap="none" strike="noStrike">
                <a:solidFill>
                  <a:srgbClr val="000000"/>
                </a:solidFill>
                <a:latin typeface="Raleway"/>
                <a:ea typeface="Raleway"/>
                <a:cs typeface="Raleway"/>
                <a:sym typeface="Raleway"/>
              </a:rPr>
              <a:t>Step 6 - References</a:t>
            </a:r>
            <a:endParaRPr/>
          </a:p>
        </p:txBody>
      </p:sp>
      <p:pic>
        <p:nvPicPr>
          <p:cNvPr id="148" name="Google Shape;148;p7"/>
          <p:cNvPicPr preferRelativeResize="0"/>
          <p:nvPr/>
        </p:nvPicPr>
        <p:blipFill rotWithShape="1">
          <a:blip r:embed="rId3">
            <a:alphaModFix/>
          </a:blip>
          <a:srcRect b="24414" l="0" r="0" t="0"/>
          <a:stretch/>
        </p:blipFill>
        <p:spPr>
          <a:xfrm>
            <a:off x="9334050" y="1164063"/>
            <a:ext cx="8627401" cy="7958864"/>
          </a:xfrm>
          <a:prstGeom prst="rect">
            <a:avLst/>
          </a:prstGeom>
          <a:noFill/>
          <a:ln>
            <a:noFill/>
          </a:ln>
        </p:spPr>
      </p:pic>
      <p:sp>
        <p:nvSpPr>
          <p:cNvPr id="149" name="Google Shape;149;p7"/>
          <p:cNvSpPr txBox="1"/>
          <p:nvPr/>
        </p:nvSpPr>
        <p:spPr>
          <a:xfrm>
            <a:off x="769050" y="7483900"/>
            <a:ext cx="7605900" cy="2232000"/>
          </a:xfrm>
          <a:prstGeom prst="rect">
            <a:avLst/>
          </a:prstGeom>
          <a:noFill/>
          <a:ln>
            <a:noFill/>
          </a:ln>
        </p:spPr>
        <p:txBody>
          <a:bodyPr anchorCtr="0" anchor="t" bIns="91425" lIns="91425" spcFirstLastPara="1" rIns="91425" wrap="square" tIns="91425">
            <a:spAutoFit/>
          </a:bodyPr>
          <a:lstStyle/>
          <a:p>
            <a:pPr indent="0" lvl="0" marL="0" rtl="0" algn="ctr">
              <a:lnSpc>
                <a:spcPct val="140010"/>
              </a:lnSpc>
              <a:spcBef>
                <a:spcPts val="0"/>
              </a:spcBef>
              <a:spcAft>
                <a:spcPts val="0"/>
              </a:spcAft>
              <a:buNone/>
            </a:pPr>
            <a:r>
              <a:rPr lang="en-US" sz="3500">
                <a:solidFill>
                  <a:schemeClr val="dk1"/>
                </a:solidFill>
                <a:latin typeface="Raleway"/>
                <a:ea typeface="Raleway"/>
                <a:cs typeface="Raleway"/>
                <a:sym typeface="Raleway"/>
              </a:rPr>
              <a:t>Three references should to included and be </a:t>
            </a:r>
            <a:r>
              <a:rPr lang="en-US" sz="3500">
                <a:solidFill>
                  <a:schemeClr val="dk1"/>
                </a:solidFill>
                <a:latin typeface="Raleway"/>
                <a:ea typeface="Raleway"/>
                <a:cs typeface="Raleway"/>
                <a:sym typeface="Raleway"/>
              </a:rPr>
              <a:t>formatted</a:t>
            </a:r>
            <a:r>
              <a:rPr lang="en-US" sz="3500">
                <a:solidFill>
                  <a:schemeClr val="dk1"/>
                </a:solidFill>
                <a:latin typeface="Raleway"/>
                <a:ea typeface="Raleway"/>
                <a:cs typeface="Raleway"/>
                <a:sym typeface="Raleway"/>
              </a:rPr>
              <a:t> like the one pictured.</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g3954bbad0eb_0_7"/>
          <p:cNvSpPr/>
          <p:nvPr/>
        </p:nvSpPr>
        <p:spPr>
          <a:xfrm>
            <a:off x="0" y="0"/>
            <a:ext cx="18288118" cy="10287066"/>
          </a:xfrm>
          <a:custGeom>
            <a:rect b="b" l="l" r="r" t="t"/>
            <a:pathLst>
              <a:path extrusionOk="0" h="2709333" w="4816592">
                <a:moveTo>
                  <a:pt x="0" y="0"/>
                </a:moveTo>
                <a:lnTo>
                  <a:pt x="4816592" y="0"/>
                </a:lnTo>
                <a:lnTo>
                  <a:pt x="4816592" y="2709333"/>
                </a:lnTo>
                <a:lnTo>
                  <a:pt x="0" y="2709333"/>
                </a:lnTo>
                <a:close/>
              </a:path>
            </a:pathLst>
          </a:custGeom>
          <a:solidFill>
            <a:srgbClr val="BBD8D8"/>
          </a:solidFill>
          <a:ln>
            <a:noFill/>
          </a:ln>
        </p:spPr>
      </p:sp>
      <p:sp>
        <p:nvSpPr>
          <p:cNvPr id="155" name="Google Shape;155;g3954bbad0eb_0_7"/>
          <p:cNvSpPr txBox="1"/>
          <p:nvPr/>
        </p:nvSpPr>
        <p:spPr>
          <a:xfrm>
            <a:off x="974250" y="565983"/>
            <a:ext cx="12506400" cy="8619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lang="en-US" sz="5600">
                <a:latin typeface="Raleway"/>
                <a:ea typeface="Raleway"/>
                <a:cs typeface="Raleway"/>
                <a:sym typeface="Raleway"/>
              </a:rPr>
              <a:t>Student Example</a:t>
            </a:r>
            <a:endParaRPr/>
          </a:p>
        </p:txBody>
      </p:sp>
      <p:pic>
        <p:nvPicPr>
          <p:cNvPr id="156" name="Google Shape;156;g3954bbad0eb_0_7"/>
          <p:cNvPicPr preferRelativeResize="0"/>
          <p:nvPr/>
        </p:nvPicPr>
        <p:blipFill>
          <a:blip r:embed="rId3">
            <a:alphaModFix/>
          </a:blip>
          <a:stretch>
            <a:fillRect/>
          </a:stretch>
        </p:blipFill>
        <p:spPr>
          <a:xfrm>
            <a:off x="9990000" y="1700130"/>
            <a:ext cx="6365050" cy="8062395"/>
          </a:xfrm>
          <a:prstGeom prst="rect">
            <a:avLst/>
          </a:prstGeom>
          <a:noFill/>
          <a:ln>
            <a:noFill/>
          </a:ln>
        </p:spPr>
      </p:pic>
      <p:pic>
        <p:nvPicPr>
          <p:cNvPr id="157" name="Google Shape;157;g3954bbad0eb_0_7"/>
          <p:cNvPicPr preferRelativeResize="0"/>
          <p:nvPr/>
        </p:nvPicPr>
        <p:blipFill>
          <a:blip r:embed="rId4">
            <a:alphaModFix/>
          </a:blip>
          <a:stretch>
            <a:fillRect/>
          </a:stretch>
        </p:blipFill>
        <p:spPr>
          <a:xfrm>
            <a:off x="2100900" y="1700125"/>
            <a:ext cx="6365050" cy="8062401"/>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2006-08-16T00:00:00Z</dcterms:created>
</cp:coreProperties>
</file>